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71" r:id="rId3"/>
    <p:sldId id="374" r:id="rId4"/>
    <p:sldId id="375" r:id="rId5"/>
    <p:sldId id="376" r:id="rId6"/>
    <p:sldId id="377" r:id="rId7"/>
    <p:sldId id="361" r:id="rId8"/>
    <p:sldId id="378" r:id="rId9"/>
    <p:sldId id="380" r:id="rId10"/>
    <p:sldId id="383" r:id="rId11"/>
    <p:sldId id="283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90" autoAdjust="0"/>
    <p:restoredTop sz="94660"/>
  </p:normalViewPr>
  <p:slideViewPr>
    <p:cSldViewPr showGuides="1">
      <p:cViewPr varScale="1">
        <p:scale>
          <a:sx n="141" d="100"/>
          <a:sy n="141" d="100"/>
        </p:scale>
        <p:origin x="732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A689E-BF25-459B-AC17-D0F562D79EC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697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7"/>
            <a:ext cx="4013935" cy="515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16607" y="943787"/>
            <a:ext cx="4412166" cy="1695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СУВЕРЕННАЯ: </a:t>
            </a:r>
            <a:b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ВОССТАНОВЛЕНИЯ НАРОДНОГО ХОЗЯЙСТВА К ИННОВАЦИОННЫМ</a:t>
            </a:r>
            <a:b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ПРОЕКТАМ БУДУЩЕГО</a:t>
            </a:r>
            <a:endParaRPr lang="ru-RU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432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июль 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79912" y="411510"/>
            <a:ext cx="5112568" cy="4107346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722463" y="48580"/>
            <a:ext cx="112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7804158" y="1620419"/>
            <a:ext cx="1233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7984" y="1059582"/>
            <a:ext cx="3848999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 огромен, а Беларусь у нас одна. Помните о своей Родине. Цените и берегите мирное небо над нашей страной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489779" y="3451689"/>
            <a:ext cx="3936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200" i="1" dirty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Церемония награждения выпускников и преподавателей учреждений высшего образования</a:t>
            </a:r>
            <a:br>
              <a:rPr lang="ru-RU" sz="1200" i="1" dirty="0">
                <a:solidFill>
                  <a:schemeClr val="bg1"/>
                </a:solidFill>
              </a:rPr>
            </a:br>
            <a:r>
              <a:rPr lang="ru-RU" sz="1200" i="1" dirty="0">
                <a:solidFill>
                  <a:schemeClr val="bg1"/>
                </a:solidFill>
              </a:rPr>
              <a:t>20 июня 2025 г.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5175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81166" y="2060389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1" y="-320969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8301" y="2289565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311435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11760" y="555526"/>
            <a:ext cx="6480720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800"/>
              </a:lnSpc>
            </a:pPr>
            <a:r>
              <a:rPr lang="ru-RU" sz="3000" b="1" dirty="0">
                <a:solidFill>
                  <a:srgbClr val="182C7F"/>
                </a:solidFill>
              </a:rPr>
              <a:t>ВЫБОР БЕЛОРУССКОГО НАРОДА: </a:t>
            </a:r>
            <a:br>
              <a:rPr lang="ru-RU" sz="2500" b="1" dirty="0">
                <a:solidFill>
                  <a:srgbClr val="182C7F"/>
                </a:solidFill>
              </a:rPr>
            </a:br>
            <a:r>
              <a:rPr lang="ru-RU" sz="2100" b="1" dirty="0">
                <a:solidFill>
                  <a:srgbClr val="182C7F"/>
                </a:solidFill>
              </a:rPr>
              <a:t>на республиканском референдуме 24 ноября 1996 г. за перенос Дня Независимости на 3 июля проголосовало </a:t>
            </a:r>
            <a:r>
              <a:rPr lang="ru-RU" sz="3000" b="1" dirty="0">
                <a:solidFill>
                  <a:srgbClr val="182C7F"/>
                </a:solidFill>
              </a:rPr>
              <a:t>88,18% </a:t>
            </a:r>
            <a:r>
              <a:rPr lang="ru-RU" sz="2100" b="1" dirty="0">
                <a:solidFill>
                  <a:srgbClr val="182C7F"/>
                </a:solidFill>
              </a:rPr>
              <a:t>белорусов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337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2461367" y="1541237"/>
            <a:ext cx="1205552" cy="517595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3658" y="2542388"/>
            <a:ext cx="52984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A0A7C"/>
                </a:solidFill>
              </a:rPr>
              <a:t>«КОСМОС НАШ!»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6166" y="411509"/>
            <a:ext cx="4612605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/>
              <a:t>С запуском первого белорусского космического аппарата в 2012 году </a:t>
            </a:r>
            <a:r>
              <a:rPr lang="ru-RU" sz="1900" b="1" dirty="0"/>
              <a:t>Беларусь вошла в число мировых космических государств</a:t>
            </a:r>
            <a:r>
              <a:rPr lang="ru-RU" sz="1900" dirty="0"/>
              <a:t>, а после полета </a:t>
            </a:r>
            <a:r>
              <a:rPr lang="ru-RU" sz="1900" b="1" dirty="0"/>
              <a:t>первого белорусского космонавта </a:t>
            </a:r>
            <a:r>
              <a:rPr lang="ru-RU" sz="1900" dirty="0"/>
              <a:t>Марины Василевской мы уверенно говорим: </a:t>
            </a:r>
            <a:endParaRPr lang="ru-RU" sz="19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3652159"/>
            <a:ext cx="4032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По состоянию на июль 2024 г., выручка, которую с запуском спутника получила наша страна, превысила расходы на создание и эксплуатацию более чем на 200 млн долларов США</a:t>
            </a:r>
          </a:p>
        </p:txBody>
      </p:sp>
      <p:pic>
        <p:nvPicPr>
          <p:cNvPr id="2" name="Picture 2" descr="D:\Академия управления\2025\Беларусь суверенная\иконки\спутни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68" y="3652159"/>
            <a:ext cx="945193" cy="94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987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515598" y="-2661115"/>
            <a:ext cx="1113311" cy="719217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722380"/>
            <a:ext cx="35283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Сегодня </a:t>
            </a:r>
            <a:r>
              <a:rPr lang="ru-RU" sz="2000" dirty="0" err="1"/>
              <a:t>БелАЭС</a:t>
            </a:r>
            <a:r>
              <a:rPr lang="ru-RU" sz="2000" dirty="0"/>
              <a:t> обеспечивает </a:t>
            </a:r>
            <a:r>
              <a:rPr lang="ru-RU" sz="2000" b="1" dirty="0"/>
              <a:t>свыше 40% внутренних </a:t>
            </a:r>
            <a:r>
              <a:rPr lang="ru-RU" sz="2000" b="1" dirty="0" err="1"/>
              <a:t>электропотребностей</a:t>
            </a:r>
            <a:r>
              <a:rPr lang="ru-RU" sz="2000" b="1" dirty="0"/>
              <a:t> страны</a:t>
            </a:r>
            <a:r>
              <a:rPr lang="ru-RU" sz="2000" dirty="0"/>
              <a:t>. Всего же энергоемкость ВВП Беларуси за 30 лет снизилась в 4,4 раза</a:t>
            </a:r>
            <a:endParaRPr lang="ru-RU" sz="19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3875821"/>
            <a:ext cx="4248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/>
              <a:t>Суммарная мощность Белорусской АЭС – 2400 МВт. Первый энергоблок был введен в промышленную эксплуатацию в июне 2021 г., второй энергоблок – в ноябре 2023 г.</a:t>
            </a:r>
            <a:endParaRPr lang="ru-RU" sz="1200" dirty="0"/>
          </a:p>
          <a:p>
            <a:r>
              <a:rPr lang="ru-RU" sz="1200" i="1" dirty="0"/>
              <a:t>Эксплуатация </a:t>
            </a:r>
            <a:r>
              <a:rPr lang="ru-RU" sz="1200" i="1" dirty="0" err="1"/>
              <a:t>БелАЭС</a:t>
            </a:r>
            <a:r>
              <a:rPr lang="ru-RU" sz="1200" i="1" dirty="0"/>
              <a:t> позволит уменьшить выбросы парниковых газов в атмосферу до 7 млн т в год</a:t>
            </a:r>
          </a:p>
        </p:txBody>
      </p:sp>
      <p:pic>
        <p:nvPicPr>
          <p:cNvPr id="2050" name="Picture 2" descr="D:\Академия управления\2025\Беларусь суверенная\иконки\Слой 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356" y="627534"/>
            <a:ext cx="1414024" cy="15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483518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БЕЛОРУССКАЯ АТОМНАЯ СТАНЦИЯ – ЭТО НАШ БРЕНД, ОБЕСПЕЧИВАЮЩИЙ СУВЕРЕНИТЕТ СТРАНЫ</a:t>
            </a:r>
          </a:p>
        </p:txBody>
      </p:sp>
      <p:pic>
        <p:nvPicPr>
          <p:cNvPr id="2051" name="Picture 3" descr="D:\Академия управления\2025\Беларусь суверенная\иконки\аэс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23119"/>
            <a:ext cx="1224136" cy="130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Академия управления\2025\Беларусь суверенная\иконки\справочно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88" y="3946103"/>
            <a:ext cx="787847" cy="796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902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4468296" y="451824"/>
            <a:ext cx="1368153" cy="719217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483518"/>
            <a:ext cx="41764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ФОРМИРУЕТ</a:t>
            </a:r>
            <a:r>
              <a:rPr lang="ru-RU" sz="2000" b="1" dirty="0"/>
              <a:t> ДО 4% ВВП И ОБЕСПЕЧИВАЕТ 30% ЭКСПОРТА УСЛУГ ВСЕЙ БЕЛАРУСИ</a:t>
            </a:r>
            <a:r>
              <a:rPr lang="ru-RU" sz="2000" b="1" i="1" dirty="0"/>
              <a:t> </a:t>
            </a:r>
            <a:br>
              <a:rPr lang="ru-RU" sz="2000" i="1" dirty="0"/>
            </a:br>
            <a:endParaRPr lang="ru-RU" sz="2000" i="1" dirty="0"/>
          </a:p>
          <a:p>
            <a:r>
              <a:rPr lang="ru-RU" sz="2000" dirty="0"/>
              <a:t>В 2024 году экспорт ПВТ составил 1,8 млрд долларов США Положительное внешнеторговое сальдо – 1,6 млрд долларов США</a:t>
            </a:r>
            <a:endParaRPr lang="ru-RU" sz="19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91681" y="3475219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БЕЛОРУССКИЙ ПАРК ВЫСОКИХ ТЕХНОЛОГИЙ СТАЛ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ВЕДУЩИМ IT-КЛАСТЕРОМ В ЦЕНТРАЛЬНОЙ И ВОСТОЧНОЙ ЕВРОПЕ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37688" y="2443782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437688" y="1844175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254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339502"/>
            <a:ext cx="42484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Производственные мощности </a:t>
            </a:r>
            <a:br>
              <a:rPr lang="ru-RU" b="1" dirty="0"/>
            </a:br>
            <a:r>
              <a:rPr lang="ru-RU" b="1" dirty="0"/>
              <a:t>ЗАО «БНБК» позволяют выпускать ежегодно до 20 тыс. т экологически чистого </a:t>
            </a:r>
            <a:r>
              <a:rPr lang="ru-RU" b="1" dirty="0" err="1"/>
              <a:t>глютена</a:t>
            </a:r>
            <a:r>
              <a:rPr lang="ru-RU" b="1" dirty="0"/>
              <a:t> пшеничного. </a:t>
            </a:r>
            <a:br>
              <a:rPr lang="ru-RU" b="1" dirty="0"/>
            </a:br>
            <a:r>
              <a:rPr lang="ru-RU" dirty="0"/>
              <a:t>Также пользуются высоким покупательским спросом выпускаемые комбикорма, в состав которых входят разные зерновые культуры, микроэлементы, витамины, протеины </a:t>
            </a:r>
            <a:br>
              <a:rPr lang="ru-RU" dirty="0"/>
            </a:br>
            <a:r>
              <a:rPr lang="ru-RU" dirty="0"/>
              <a:t>и другое.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875821"/>
            <a:ext cx="4248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Экспорт продукции организован </a:t>
            </a:r>
            <a:br>
              <a:rPr lang="ru-RU" dirty="0"/>
            </a:br>
            <a:r>
              <a:rPr lang="ru-RU" dirty="0"/>
              <a:t>в Россию, Турцию, Молдову, Болгарию, Сербию, Израиль, Индию, КНР</a:t>
            </a:r>
          </a:p>
        </p:txBody>
      </p:sp>
      <p:pic>
        <p:nvPicPr>
          <p:cNvPr id="2" name="Picture 2" descr="D:\Академия управления\2025\Беларусь суверенная\иконки\Слой 17 копи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95828"/>
            <a:ext cx="4536504" cy="33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203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716" y="-7987"/>
            <a:ext cx="4582716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2025\Беларусь суверенная\иконки\Слой 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5631"/>
            <a:ext cx="3621347" cy="302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7" y="448091"/>
            <a:ext cx="34563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входим в число мировых лидеров по экспорту продуктов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питания. Наша страна находится в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топ 5 мировых экспортеров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молочной продукции. Занимает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место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по экспорту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сливочного масла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место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по экспорту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сыра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сухого обезжиренного молока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Среди государств-членов ЕАЭС достигнут наиболее высокий уровень продовольственной безопасности – 96%</a:t>
            </a:r>
          </a:p>
        </p:txBody>
      </p:sp>
    </p:spTree>
    <p:extLst>
      <p:ext uri="{BB962C8B-B14F-4D97-AF65-F5344CB8AC3E}">
        <p14:creationId xmlns:p14="http://schemas.microsoft.com/office/powerpoint/2010/main" val="3243960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07904" y="3463141"/>
            <a:ext cx="5164373" cy="123615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5936" y="3582101"/>
            <a:ext cx="486112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chemeClr val="bg1"/>
                </a:solidFill>
              </a:rPr>
              <a:t>Самым мощным в мире трактором классической компоновки является 540-сильный трактор BELARUS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229161" y="518358"/>
            <a:ext cx="36696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Около </a:t>
            </a:r>
            <a:r>
              <a:rPr lang="ru-RU" sz="4000" b="1" dirty="0"/>
              <a:t>80%</a:t>
            </a:r>
            <a:r>
              <a:rPr lang="ru-RU" sz="4000" dirty="0"/>
              <a:t> </a:t>
            </a:r>
            <a:r>
              <a:rPr lang="ru-RU" sz="2500" dirty="0"/>
              <a:t>производимых в СНГ тракторов белорусские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2283718"/>
            <a:ext cx="4752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Минский тракторный завод </a:t>
            </a:r>
            <a:r>
              <a:rPr lang="ru-RU" b="1" i="1" dirty="0"/>
              <a:t>входит в десятку крупнейших производителей</a:t>
            </a:r>
            <a:r>
              <a:rPr lang="ru-RU" i="1" dirty="0"/>
              <a:t> </a:t>
            </a:r>
            <a:r>
              <a:rPr lang="ru-RU" b="1" i="1" dirty="0"/>
              <a:t>тракторной техники в мире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6515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85" r="27444"/>
          <a:stretch/>
        </p:blipFill>
        <p:spPr bwMode="auto">
          <a:xfrm>
            <a:off x="2987824" y="0"/>
            <a:ext cx="6156176" cy="515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716" y="-7987"/>
            <a:ext cx="4582716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448091"/>
            <a:ext cx="381642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Только в 2024 году для получения медицинских услуг Беларусь посетили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более 160 тыс. иностранных граждан 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порядка 160 государств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3527626"/>
            <a:ext cx="351013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зарубежных стран-потребителей услуг в области нашего здравоохранения вошли Россия, Казахстан, Латвия, Сербия и Китай.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2355726"/>
            <a:ext cx="38164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ТОП 5</a:t>
            </a:r>
          </a:p>
        </p:txBody>
      </p:sp>
    </p:spTree>
    <p:extLst>
      <p:ext uri="{BB962C8B-B14F-4D97-AF65-F5344CB8AC3E}">
        <p14:creationId xmlns:p14="http://schemas.microsoft.com/office/powerpoint/2010/main" val="28756675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7950</TotalTime>
  <Words>469</Words>
  <Application>Microsoft Office PowerPoint</Application>
  <PresentationFormat>Экран (16:9)</PresentationFormat>
  <Paragraphs>30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Пилюк О.В.</cp:lastModifiedBy>
  <cp:revision>421</cp:revision>
  <dcterms:created xsi:type="dcterms:W3CDTF">2024-07-24T10:48:12Z</dcterms:created>
  <dcterms:modified xsi:type="dcterms:W3CDTF">2025-07-14T04:56:02Z</dcterms:modified>
</cp:coreProperties>
</file>