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28" r:id="rId4"/>
    <p:sldId id="305" r:id="rId5"/>
    <p:sldId id="322" r:id="rId6"/>
    <p:sldId id="287" r:id="rId7"/>
    <p:sldId id="313" r:id="rId8"/>
    <p:sldId id="329" r:id="rId9"/>
    <p:sldId id="330" r:id="rId10"/>
    <p:sldId id="327" r:id="rId11"/>
    <p:sldId id="325" r:id="rId12"/>
    <p:sldId id="326" r:id="rId13"/>
    <p:sldId id="307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8" d="100"/>
          <a:sy n="138" d="100"/>
        </p:scale>
        <p:origin x="83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октябрь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другие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/>
              <a:t>Династия Молчановых-Ивашиных </a:t>
            </a:r>
            <a:br>
              <a:rPr lang="ru-RU" sz="1400" dirty="0"/>
            </a:br>
            <a:r>
              <a:rPr lang="ru-RU" sz="1400" dirty="0"/>
              <a:t>(Минский моторный завод) — </a:t>
            </a:r>
            <a:r>
              <a:rPr lang="ru-RU" sz="1600" b="1" dirty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/>
              <a:t>Династия </a:t>
            </a:r>
            <a:r>
              <a:rPr lang="ru-RU" sz="1400" dirty="0" err="1"/>
              <a:t>Хамицевичей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(Минский автомобильный завод) — </a:t>
            </a:r>
            <a:r>
              <a:rPr lang="ru-RU" sz="1600" b="1" dirty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(Белорусский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исследования</a:t>
            </a:r>
            <a:b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Беларуси,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I</a:t>
            </a:r>
            <a:r>
              <a:rPr lang="ru-RU" sz="1400" i="1" dirty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ролей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/>
              <a:t>83,1%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вместе;</a:t>
            </a:r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детей.</a:t>
            </a:r>
          </a:p>
          <a:p>
            <a:r>
              <a:rPr lang="ru-RU" sz="1400" b="1" dirty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/>
              <a:t>97,3%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моделью.</a:t>
            </a:r>
          </a:p>
          <a:p>
            <a:r>
              <a:rPr lang="ru-RU" sz="1400" b="1" dirty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/>
              <a:t>47,7%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забота о доме и детях — задача 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/>
              <a:t>материальное обеспечение — обязанность 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обеспечение — общая 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Сократилось </a:t>
            </a:r>
            <a:r>
              <a:rPr lang="ru-RU" sz="1700" dirty="0"/>
              <a:t>количество воспитанников интернатов </a:t>
            </a:r>
            <a:r>
              <a:rPr lang="ru-RU" sz="1700" b="1" dirty="0"/>
              <a:t>более чем на 70%</a:t>
            </a:r>
            <a:endParaRPr lang="ru-RU" sz="1700" dirty="0"/>
          </a:p>
          <a:p>
            <a:r>
              <a:rPr lang="ru-RU" b="1" dirty="0">
                <a:solidFill>
                  <a:srgbClr val="0A0A7C"/>
                </a:solidFill>
              </a:rPr>
              <a:t>СЕМЕЙНОЕ УСТРОЙСТВО ДЕТЕЙ-СИРОТ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семьях (опекунские, приемные семьи)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2 000+</a:t>
            </a:r>
            <a:r>
              <a:rPr lang="ru-RU" sz="1700" dirty="0"/>
              <a:t> детей в 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/>
              <a:t>(I квартал 2025 г.)</a:t>
            </a:r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Рекомендуем к просмотру художественно-публицистическую киноленту «Мамино письмо», в которой поднимаются сложные и жизненно важные темы </a:t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г.)</a:t>
            </a:r>
          </a:p>
          <a:p>
            <a:pPr>
              <a:lnSpc>
                <a:spcPct val="97000"/>
              </a:lnSpc>
            </a:pPr>
            <a:r>
              <a:rPr lang="ru-RU" sz="1600" b="1" dirty="0"/>
              <a:t>11 видов государственных пособий</a:t>
            </a:r>
            <a:r>
              <a:rPr lang="ru-RU" sz="1600" dirty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/>
              <a:t>Трудовые,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/>
              <a:t>Адресная социальная помощь нуждающимся семьям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МНОГОДЕТНЫЕ </a:t>
            </a:r>
            <a:r>
              <a:rPr lang="ru-RU" sz="4000" b="1" dirty="0">
                <a:solidFill>
                  <a:schemeClr val="bg1"/>
                </a:solidFill>
              </a:rPr>
              <a:t>СЕМЬИ </a:t>
            </a:r>
            <a:r>
              <a:rPr lang="ru-RU" sz="3000" b="1" dirty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>
                <a:solidFill>
                  <a:schemeClr val="bg1"/>
                </a:solidFill>
              </a:rPr>
              <a:t>Гостевые 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>
                <a:solidFill>
                  <a:schemeClr val="bg1"/>
                </a:solidFill>
              </a:rPr>
              <a:t>Рост 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>
                <a:solidFill>
                  <a:schemeClr val="bg1"/>
                </a:solidFill>
              </a:rPr>
              <a:t>Германия: нетрадиционные 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>
                <a:solidFill>
                  <a:schemeClr val="bg1"/>
                </a:solidFill>
              </a:rPr>
              <a:t>Испания: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Нидерланды: 19% одиноких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детородного возраста</a:t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ГРЕЦИЯ:</a:t>
            </a:r>
            <a:endParaRPr lang="ru-RU" sz="1600" dirty="0"/>
          </a:p>
          <a:p>
            <a:r>
              <a:rPr lang="ru-RU" sz="1600" dirty="0"/>
              <a:t>23%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br>
              <a:rPr lang="ru-RU" sz="1600" dirty="0"/>
            </a:br>
            <a:r>
              <a:rPr lang="ru-RU" sz="1600" dirty="0"/>
              <a:t>создание семьи</a:t>
            </a:r>
          </a:p>
          <a:p>
            <a:r>
              <a:rPr lang="ru-RU" sz="1600" b="1" dirty="0"/>
              <a:t>ШВЕЦИЯ:</a:t>
            </a:r>
            <a:endParaRPr lang="ru-RU" sz="1600" dirty="0"/>
          </a:p>
          <a:p>
            <a:r>
              <a:rPr lang="ru-RU" sz="1600" dirty="0"/>
              <a:t>Закрытие каждого 10-го детсада из-за </a:t>
            </a:r>
            <a:br>
              <a:rPr lang="ru-RU" sz="1600" dirty="0"/>
            </a:br>
            <a:r>
              <a:rPr lang="ru-RU" sz="1600" dirty="0"/>
              <a:t>низкой 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/>
              <a:t>ЛАТВИЯ:</a:t>
            </a:r>
            <a:endParaRPr lang="ru-RU" sz="1600" dirty="0"/>
          </a:p>
          <a:p>
            <a:r>
              <a:rPr lang="ru-RU" sz="1600" dirty="0"/>
              <a:t>Ежегодная убыль населения как средний </a:t>
            </a:r>
            <a:br>
              <a:rPr lang="ru-RU" sz="1600" dirty="0"/>
            </a:br>
            <a:r>
              <a:rPr lang="ru-RU" sz="1600" dirty="0"/>
              <a:t>город; к 2070 году будет проживать 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ЕЖЕГОДНЫЕ КОНКУРСЫ И ПРОЕКТЫ:</a:t>
            </a:r>
          </a:p>
          <a:p>
            <a:r>
              <a:rPr lang="ru-RU" sz="1400" dirty="0"/>
              <a:t>«Моя семья – моя страна»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(ОО «БРСМ»)</a:t>
            </a:r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(</a:t>
            </a:r>
            <a:r>
              <a:rPr lang="ru-RU" sz="1400" dirty="0" err="1"/>
              <a:t>Мининформ</a:t>
            </a:r>
            <a:r>
              <a:rPr lang="ru-RU" sz="1400" dirty="0"/>
              <a:t>, ОО «БСЖ») и др.</a:t>
            </a:r>
          </a:p>
          <a:p>
            <a:r>
              <a:rPr lang="ru-RU" sz="1400" b="1" dirty="0"/>
              <a:t>КРУПНЫЕ ФОРУМЫ И ФЕСТИВАЛИ:</a:t>
            </a:r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семью!» и др.</a:t>
            </a:r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в конкурсе принимали участие</a:t>
            </a:r>
            <a:br>
              <a:rPr lang="ru-RU" dirty="0"/>
            </a:br>
            <a:r>
              <a:rPr lang="ru-RU" dirty="0"/>
              <a:t>более 400 семей со всей страны</a:t>
            </a:r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6454</TotalTime>
  <Words>739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Пилюк О.В.</cp:lastModifiedBy>
  <cp:revision>337</cp:revision>
  <dcterms:created xsi:type="dcterms:W3CDTF">2024-07-24T10:48:12Z</dcterms:created>
  <dcterms:modified xsi:type="dcterms:W3CDTF">2025-10-13T06:24:12Z</dcterms:modified>
</cp:coreProperties>
</file>